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8" r:id="rId4"/>
    <p:sldId id="265" r:id="rId5"/>
    <p:sldId id="257" r:id="rId6"/>
    <p:sldId id="260" r:id="rId7"/>
    <p:sldId id="258" r:id="rId8"/>
    <p:sldId id="259" r:id="rId9"/>
    <p:sldId id="266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cmp.berkeley.edu/glossary/gloss1phylo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95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lgerian" pitchFamily="82" charset="0"/>
              </a:rPr>
              <a:t>Semester V(Major)</a:t>
            </a:r>
            <a:br>
              <a:rPr lang="en-US" dirty="0" smtClean="0">
                <a:latin typeface="Algerian" pitchFamily="82" charset="0"/>
              </a:rPr>
            </a:b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Unit 5: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ladistics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886200"/>
            <a:ext cx="4495800" cy="1752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lgerian" pitchFamily="82" charset="0"/>
              </a:rPr>
              <a:t>By </a:t>
            </a:r>
          </a:p>
          <a:p>
            <a:r>
              <a:rPr lang="en-US" sz="2000" dirty="0" err="1" smtClean="0">
                <a:latin typeface="Algerian" pitchFamily="82" charset="0"/>
              </a:rPr>
              <a:t>Sapna</a:t>
            </a:r>
            <a:r>
              <a:rPr lang="en-US" sz="2000" dirty="0" smtClean="0">
                <a:latin typeface="Algerian" pitchFamily="82" charset="0"/>
              </a:rPr>
              <a:t> </a:t>
            </a:r>
            <a:r>
              <a:rPr lang="en-US" sz="2000" dirty="0" err="1" smtClean="0">
                <a:latin typeface="Algerian" pitchFamily="82" charset="0"/>
              </a:rPr>
              <a:t>Tamang</a:t>
            </a:r>
            <a:endParaRPr lang="en-US" sz="2000" dirty="0" smtClean="0">
              <a:latin typeface="Algerian" pitchFamily="82" charset="0"/>
            </a:endParaRPr>
          </a:p>
          <a:p>
            <a:r>
              <a:rPr lang="en-US" sz="2000" dirty="0" smtClean="0">
                <a:latin typeface="Algerian" pitchFamily="82" charset="0"/>
              </a:rPr>
              <a:t>Assistant Professor</a:t>
            </a:r>
          </a:p>
          <a:p>
            <a:r>
              <a:rPr lang="en-US" sz="2000" dirty="0" smtClean="0">
                <a:latin typeface="Algerian" pitchFamily="82" charset="0"/>
              </a:rPr>
              <a:t>Department of Botany</a:t>
            </a:r>
            <a:endParaRPr lang="en-US" sz="20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 (14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5240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 (15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052" y="304800"/>
            <a:ext cx="8814948" cy="611461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 of 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Cladistic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Analysis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486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Phylogeny, the primary goal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systematics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refers to the evolutionary history of a group of organisms. </a:t>
            </a:r>
          </a:p>
          <a:p>
            <a:pPr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Phylogeny is commonly represented in the form of 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phylogenetic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tree), a branching diagram that conceptually represents the evolutionary pattern of descent. The lines of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represent lineages, which denote descent, the sequence of ancestral-descendant populations through time.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cladogr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1066801"/>
            <a:ext cx="4897023" cy="39624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Thus,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cladograms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have an implied (relative) time scale. Any branching of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represents lineage divergence,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diversifi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lineages from one common ancestor.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pomorphy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Evolution may be recognized as a change from a preexisting, or ancestral, character state to a new, derived character state. The derived character state is an evolutionary novelty, also called an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apomorphy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Phylogenetic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systematics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cladistics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is a methodology for inferring the pattern of evolutionary history of a group of organisms, utilizing these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apomorphies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 descr="F4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752600"/>
            <a:ext cx="4246790" cy="38862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HOW TO CONSTRUCT CLADOGRAMS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Choose the 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whose evolutionary relationships interest you. These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must be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if you hope to come up with plausible results.</a:t>
            </a: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Determine the characters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(features of the organisms) and examine each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determine the character states (decide whether each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does or does not have each character). All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must be unique.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Determine the polarity of characters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(whether each character state is original or derived in each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Note that this step is not absolutely necessary in some computer algorithms. Examining the character states in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outgroups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to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you are considering helps you determine the polarity.</a:t>
            </a: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by 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synapomorphies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(shared derived characteristics) not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plesiomorphies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(original, or "primitive", characteristics).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 out conflicts that arise by some clearly stated method, usually parsimony (minimizing the number of conflicts).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Build your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which is NOT an evolutionary tree, following these rules: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go on the endpoints of the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never at nodes.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nodes must have a list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synapomorphies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which are common to all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above the node (unless the character is later modified).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synapomorphies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appear on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only once unless the character state was derived separately by evolutionary parallelism.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accomplish the task of creating a good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you must use your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judgement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Ask yourself the following questions and answer them carefully.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Could a supposed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synapomorphy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be the result of independent evolutionary development?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your characters chosen well?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Should you consider other characters?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Should you consider additional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 of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phylogenetic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tree for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A–F.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9" descr="Screenshot (16)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4800" y="1371600"/>
            <a:ext cx="4038600" cy="3490823"/>
          </a:xfrm>
        </p:spPr>
      </p:pic>
      <p:pic>
        <p:nvPicPr>
          <p:cNvPr id="11" name="Content Placeholder 10" descr="Screenshot (17)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24400" y="1066800"/>
            <a:ext cx="4114800" cy="3733800"/>
          </a:xfrm>
        </p:spPr>
      </p:pic>
      <p:sp>
        <p:nvSpPr>
          <p:cNvPr id="13" name="TextBox 12"/>
          <p:cNvSpPr txBox="1"/>
          <p:nvPr/>
        </p:nvSpPr>
        <p:spPr>
          <a:xfrm>
            <a:off x="381000" y="54102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showing lineages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apomorphies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the latter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indicated by thick hash marks.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with common ancestors shown and monophyletic groups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circled.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309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Semester V(Major)  Unit 5: Cladistics </vt:lpstr>
      <vt:lpstr>Methodology of a Cladistic Analysis </vt:lpstr>
      <vt:lpstr>Slide 3</vt:lpstr>
      <vt:lpstr>Apomorphy.</vt:lpstr>
      <vt:lpstr>HOW TO CONSTRUCT CLADOGRAMS</vt:lpstr>
      <vt:lpstr>Slide 6</vt:lpstr>
      <vt:lpstr>Build your cladogram, which is NOT an evolutionary tree, following these rules: </vt:lpstr>
      <vt:lpstr>Slide 8</vt:lpstr>
      <vt:lpstr>Example of a cladogram or phylogenetic tree for taxa A–F.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Methodology of a Cladistic Analysis </dc:title>
  <dc:creator>dimentionDx</dc:creator>
  <cp:lastModifiedBy>ADMIN</cp:lastModifiedBy>
  <cp:revision>7</cp:revision>
  <dcterms:created xsi:type="dcterms:W3CDTF">2006-08-16T00:00:00Z</dcterms:created>
  <dcterms:modified xsi:type="dcterms:W3CDTF">2025-08-19T05:35:58Z</dcterms:modified>
</cp:coreProperties>
</file>